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1"/>
  </p:notesMasterIdLst>
  <p:sldIdLst>
    <p:sldId id="275" r:id="rId2"/>
    <p:sldId id="280" r:id="rId3"/>
    <p:sldId id="282" r:id="rId4"/>
    <p:sldId id="283" r:id="rId5"/>
    <p:sldId id="284" r:id="rId6"/>
    <p:sldId id="285" r:id="rId7"/>
    <p:sldId id="296" r:id="rId8"/>
    <p:sldId id="297" r:id="rId9"/>
    <p:sldId id="286" r:id="rId10"/>
    <p:sldId id="287" r:id="rId11"/>
    <p:sldId id="288" r:id="rId12"/>
    <p:sldId id="289" r:id="rId13"/>
    <p:sldId id="298" r:id="rId14"/>
    <p:sldId id="290" r:id="rId15"/>
    <p:sldId id="291" r:id="rId16"/>
    <p:sldId id="295" r:id="rId17"/>
    <p:sldId id="299" r:id="rId18"/>
    <p:sldId id="300" r:id="rId19"/>
    <p:sldId id="301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113" d="100"/>
          <a:sy n="113" d="100"/>
        </p:scale>
        <p:origin x="15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EDF0818-C56D-480D-BEA8-53C2930CCD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48352-6E5B-48E8-B3B8-BF9EFD2A0EB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01C0559-2660-4F64-B673-CE995DE9F62F}" type="datetimeFigureOut">
              <a:rPr lang="en-US"/>
              <a:t>7/23/2026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48351B5-5010-4EDD-910C-B27EB2517D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0080DAA-7F3C-4A8E-A3FA-0B31543D61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65225-0622-436B-8166-1EFDA3D687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B7F26-1C55-4F3E-8698-517EEE6F38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F00597-B381-4034-9FBD-01D46FBBB301}" type="slidenum">
              <a:rPr lang="en-US" altLang="en-US"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BC94F294-38CC-4191-B0B7-2D7F8F9284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A5996F17-8E54-406D-B0BC-DA2EA3617D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4E22788-27BD-400C-8E6E-9C230DFD1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D8075D-1B6F-4AF7-9651-8D42D7087A33}" type="slidenum">
              <a:rPr lang="en-US" altLang="en-US"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BC94F294-38CC-4191-B0B7-2D7F8F9284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A5996F17-8E54-406D-B0BC-DA2EA3617D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4E22788-27BD-400C-8E6E-9C230DFD1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D8075D-1B6F-4AF7-9651-8D42D7087A33}" type="slidenum">
              <a:rPr lang="en-US" altLang="en-US"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09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BC94F294-38CC-4191-B0B7-2D7F8F9284C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A5996F17-8E54-406D-B0BC-DA2EA3617DF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4E22788-27BD-400C-8E6E-9C230DFD1A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D8075D-1B6F-4AF7-9651-8D42D7087A33}" type="slidenum">
              <a:rPr lang="en-US" altLang="en-US"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694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CCB7418F-C994-4FBB-826B-ED84604A4A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B1CE3AA2-17BD-4C2D-A7A1-7960AE26BA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160A0D67-A6AC-4DE0-A2AF-6ADF421628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9445C5-F08D-4CE5-857A-15BD083BEB49}" type="slidenum">
              <a:rPr lang="en-US" altLang="en-US"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4A7BBB35-75D1-43AA-94EE-5B960B97479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729F92F6-262E-41D7-B426-E8ECFE641A88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1A4B450D-E21E-4641-AE06-971F77F09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AC9D0E1D-DC51-4C8E-8831-0AF1C21FC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A4B37FEF-59AB-4FDA-B1FD-2A8742177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2F09210D-BEC4-471D-A03B-2FA0076CA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BAF8D624-985E-4422-99E0-1FB510D9A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C2CE55B2-6F69-4D07-81DD-5AD7CF9A6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83B2B0CA-CFA2-4CEA-B7AD-B434127A8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2B1C3712-42DB-494C-844E-E3AAD58AA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D447F0D3-2D33-45BF-A2E5-7EDC2FAFE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11300A97-6D16-4308-8909-0369E6AAA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A94E242A-7713-46D6-AB89-95CE12A37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D4F60D82-E878-4559-8E62-941053799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C963BC4D-100F-4EE4-88C1-9AA39ECC0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E0D1F4D9-6EAE-4D89-A61E-76EB263BA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C0654AA4-F525-4FAB-857D-0443DD9B6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EC3C5B24-43E0-4D75-8B9B-6E2F00B8D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28B2F73F-6558-48F2-8D9F-98FABA6C0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D523E3C0-6F34-4929-A160-B2890A3FC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7C231377-721A-43F7-9225-848C129D1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57EBAEB6-5299-41EA-8341-4EFB2B0ED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2F703BDA-0AF1-4FD2-99B0-DDED22AE2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88276213-4D90-46B5-835F-0FB5CFBA5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3CCA8EE3-C1EB-4F09-B21C-FAC220E12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BFA8FF33-7076-4602-ACA0-93FA03B98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D04361F5-B004-4869-BB40-5867CB23F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1C577A7F-6309-4D89-B050-FCF526C30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9D2E374B-684F-40BF-9239-2FF8074BF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048C6B4C-4C52-48C2-9AA7-5D1872FA0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D670B70A-9CBD-4906-9E62-29B1270C7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86A42161-3988-43B1-BBF3-3B71E338C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6729780B-D5A2-4EA1-B94F-B180388CC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7DEF053E-4D84-4E2E-8E08-B523127CB43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1828116B-CB23-4322-8762-A21CEDF406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F6732949-40B3-4F92-8E00-7C74B58879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94C5436C-9C06-47D9-B049-A9F1A2116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3D4E2-45EA-4BCD-A55E-010788AE49BA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2332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BCF197E-A5B7-429D-8297-998BC07594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F4C1378-16F0-430D-B7EA-2FED3017D6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B4EC240-B372-4A47-B952-6F9CC1BE71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1C898D-3E95-4F80-9838-225C5391ACE2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6894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FACE49-34F8-4AD3-AA65-F64BCB38B5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97D67B0-4D6C-4BC8-96A6-79F04002D2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735C00B-860C-4FF1-B132-A300341290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756CA2-5ADA-432B-B0B1-27EEE9AD3AD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6539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6B84096-32A9-4294-89CD-6ACFA0668E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5757B67-4662-404D-8CAC-D0AB6B5561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790F223-0609-47B9-A658-BF8E643163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8DCFC0-1A08-48B0-8607-6E0FB55E10D8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068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5F2A160-2B98-4155-A113-B4A0E0166A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767B220-D43D-4869-9ACB-6DB7F92D75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E401374-7ACD-424B-8CFC-DC4DD65AAC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581C4-DC73-42D5-B64B-A9C023B5099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816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CDDEF8-94D8-4427-85A8-44D2FC0372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25E7FB-5140-41F9-9B9E-EF6DEBBA9E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D1F9F74-8F59-43E6-BB83-11F33E133B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6F50E0-ED18-42F2-BA23-44958D5A1E33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899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61429E3-DE8C-4CA2-8FD3-3EDD42339D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F4BF16D-C10F-431F-A008-55D87633A6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4C3784E0-6AC3-4ED5-B69F-C4AA9C607F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932F53-7DA2-4861-B15D-E90A8D005DC7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448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9F40485-4448-4740-8B8C-7183E0DC7C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C431475-83FB-4F33-8DCB-3FB9E10126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74FBBD3B-F792-4B4B-8C10-B82C62561B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BA373D-7436-429E-8169-5FC2731BFA7E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6777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40AB118A-534D-4E68-AA37-FD43BAD46D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64BFAB2-9A06-40AC-91F2-5BB09365D4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2B2C678-9863-44CC-9708-3344B3AC52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4E6D65-B0F6-48CF-A7E6-763A019B569D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43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BEFDBB-B6B5-4F1A-B8EB-D0D9956C25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F186BF-170E-4D9C-B342-0DC991B904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993E85FF-D5C1-4FEE-A150-1A209C67C5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9B841-A73B-4830-AC31-481F8A3E6370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699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E409F1-3057-4C6B-A06F-702D3B2CFE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53B20A-2942-4BA0-A921-7C75939F4A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3764C85-D823-442A-A84E-ABEBF24421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B283C9-9296-4C51-AC6A-A5BBDBC9A72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9835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F70BB14E-A841-43F8-A03D-6B2EE9687C89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FE4C483-FA05-421A-A6C6-EFF637F5C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0496855-913B-4FF2-A529-C645A1F2F8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6333DA9D-2810-4CBB-9270-0446BDDC60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4A94EA71-715A-4247-921D-F19C75B341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97B927F7-B692-44B6-A0AD-6C4B71428F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9E6221F-9EF9-4735-A533-F578C5ACDD06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0A8444A0-6191-4113-8551-90C1C9CB4039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59D50B2C-BDB7-4EA2-8633-EFFC89C86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EDAE3419-0959-444B-A168-0FAD9F5E3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4726D766-61E8-480B-B4E7-F0F250E2F2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8F14BE17-CAA3-428C-BAF4-321CE536C2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EBBDBB3F-AE73-4011-8C1F-2DB3BE07FC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76F9AC73-F433-400E-BB6B-1C99ABE95F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6214A23E-47EA-46B2-8A2B-1853FCF43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403A1BF9-EFCD-41EF-BDB6-63A6E2E661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CD74D313-9107-435D-877C-054B414FE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CBF69791-0A3D-4A05-B067-FD36FCEFF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B07A1B2F-1C27-4F99-9BF6-6D60B2F41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5042AD62-BCD0-4781-A873-4C5E6C2BF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C7F568C3-429C-4B4B-8A0D-22B1DEE3A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2DAA1168-D65A-415A-8D25-374E2F5E1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60A79EE7-E096-4B02-A72C-C75B1A279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3BF40B49-176C-4FE5-B85A-2CEB4D684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4BAB6CB6-3815-43B5-9977-FEA165F9F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101A8B5C-FE0C-40FF-8BA1-B7849CD5C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EA391027-078A-4E3C-A706-CB967E51A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B9E5067A-E03E-4BC4-A921-EF643BF5C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FDF01458-ED97-4B4D-B109-C411CD610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229C1E96-369D-4761-A8E2-E08FC608EC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F568584C-D3DD-4748-BC12-BCE8F8B86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5DF11F9D-73BB-4FCD-ADDE-72C98C839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594CA929-9922-468A-8807-37DA5FBE4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A6EC2EC0-3579-44D8-929F-1CC8FFA33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BBE2FC5C-72EB-4124-BD91-8F5C40A3EB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8187B923-EDBB-4D60-BD3B-1B3A92193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831CFDF4-68D0-4865-9B6D-8FCB1459C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38855B7A-496E-4B39-8BBA-B93DF3748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E5C871F4-1F13-4917-8341-3BC75F752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93EFF3D-18AF-457F-A514-507D4F95FA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8D54ABD-7B31-45B9-8F17-9F02736765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i="1" dirty="0"/>
              <a:t> </a:t>
            </a:r>
            <a:r>
              <a:rPr lang="en-US" altLang="en-US" sz="1200" dirty="0"/>
              <a:t>Gewebe heilen durch </a:t>
            </a:r>
            <a:r>
              <a:rPr lang="en-US" altLang="en-US" sz="1200" dirty="0">
                <a:solidFill>
                  <a:srgbClr val="3333FF"/>
                </a:solidFill>
              </a:rPr>
              <a:t>fibrovaskuläre Proliferation</a:t>
            </a:r>
            <a:r>
              <a:rPr lang="en-US" altLang="en-US" sz="1200" dirty="0"/>
              <a:t>. 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27DB9D6A-A1B2-408B-8AFD-99A3A60F7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0993D6-2CA0-499C-960D-0385BD9DDE1D}"/>
              </a:ext>
            </a:extLst>
          </p:cNvPr>
          <p:cNvSpPr/>
          <p:nvPr/>
        </p:nvSpPr>
        <p:spPr>
          <a:xfrm>
            <a:off x="3962400" y="1306043"/>
            <a:ext cx="3352800" cy="381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3078" name="Slide Number Placeholder 2">
            <a:extLst>
              <a:ext uri="{FF2B5EF4-FFF2-40B4-BE49-F238E27FC236}">
                <a16:creationId xmlns:a16="http://schemas.microsoft.com/office/drawing/2014/main" id="{89F076A4-0602-4CAE-B3C1-C33D3338B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F252EE8-6E1F-43DE-8AAC-6FC9FD2D4B98}" type="slidenum">
              <a:rPr lang="en-US" altLang="en-US"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2">
            <a:extLst>
              <a:ext uri="{FF2B5EF4-FFF2-40B4-BE49-F238E27FC236}">
                <a16:creationId xmlns:a16="http://schemas.microsoft.com/office/drawing/2014/main" id="{11170CBF-9C79-4BC4-AA57-7472F520AA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10248" name="Rectangle 3">
            <a:extLst>
              <a:ext uri="{FF2B5EF4-FFF2-40B4-BE49-F238E27FC236}">
                <a16:creationId xmlns:a16="http://schemas.microsoft.com/office/drawing/2014/main" id="{CBC6F4DD-F364-46FF-923D-4F77E2BBDA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i="1" dirty="0"/>
              <a:t> </a:t>
            </a:r>
            <a:r>
              <a:rPr lang="en-US" altLang="en-US" sz="1200" dirty="0"/>
              <a:t>Gewebe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  <a:p>
            <a:pPr eaLnBrk="1" hangingPunct="1"/>
            <a:r>
              <a:rPr lang="en-US" altLang="en-US" sz="1200" dirty="0"/>
              <a:t>Die Wundheilung </a:t>
            </a:r>
            <a:r>
              <a:rPr lang="en-US" altLang="en-US" sz="1200" i="1" dirty="0"/>
              <a:t>im Stroma </a:t>
            </a:r>
            <a:r>
              <a:rPr lang="en-US" altLang="en-US" sz="1200" dirty="0"/>
              <a:t>wird durch einen Zustrom von </a:t>
            </a:r>
            <a:r>
              <a:rPr lang="en-US" altLang="en-US" sz="1200" dirty="0">
                <a:solidFill>
                  <a:srgbClr val="0000FF"/>
                </a:solidFill>
              </a:rPr>
              <a:t>Neutrophilen</a:t>
            </a:r>
            <a:r>
              <a:rPr lang="en-US" altLang="en-US" sz="1200" dirty="0"/>
              <a:t> eingeleitet</a:t>
            </a:r>
            <a:r>
              <a:rPr lang="en-US" altLang="en-US" sz="1200" dirty="0">
                <a:solidFill>
                  <a:srgbClr val="3333FF"/>
                </a:solidFill>
              </a:rPr>
              <a:t>. </a:t>
            </a:r>
            <a:r>
              <a:rPr lang="en-US" altLang="en-US" sz="1200" dirty="0"/>
              <a:t>Neutrophile säubern die Wunde mit Kollagenasen, die als </a:t>
            </a:r>
            <a:r>
              <a:rPr lang="en-US" altLang="en-US" sz="1200" i="1" dirty="0">
                <a:solidFill>
                  <a:srgbClr val="0000FF"/>
                </a:solidFill>
              </a:rPr>
              <a:t>Matrix-Metalloproteinasen </a:t>
            </a:r>
            <a:r>
              <a:rPr lang="en-US" altLang="en-US" sz="1200" dirty="0">
                <a:solidFill>
                  <a:srgbClr val="0000FF"/>
                </a:solidFill>
              </a:rPr>
              <a:t>(MMPs) </a:t>
            </a:r>
            <a:r>
              <a:rPr lang="en-US" altLang="en-US" sz="1200" dirty="0"/>
              <a:t>bekannt sind</a:t>
            </a:r>
            <a:r>
              <a:rPr lang="en-US" altLang="en-US" sz="1200" dirty="0">
                <a:solidFill>
                  <a:srgbClr val="0000FF"/>
                </a:solidFill>
              </a:rPr>
              <a:t>. </a:t>
            </a:r>
          </a:p>
        </p:txBody>
      </p:sp>
      <p:sp>
        <p:nvSpPr>
          <p:cNvPr id="10250" name="Slide Number Placeholder 2">
            <a:extLst>
              <a:ext uri="{FF2B5EF4-FFF2-40B4-BE49-F238E27FC236}">
                <a16:creationId xmlns:a16="http://schemas.microsoft.com/office/drawing/2014/main" id="{4537955C-68EA-4961-A2ED-2B238E868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D01865A-2779-4337-809B-DC80D860B823}" type="slidenum">
              <a:rPr lang="en-US" altLang="en-US"/>
              <a:t>10</a:t>
            </a:fld>
            <a:endParaRPr lang="en-US" altLang="en-US"/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4B31B479-900E-4687-B35A-2981D3BDA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2">
            <a:extLst>
              <a:ext uri="{FF2B5EF4-FFF2-40B4-BE49-F238E27FC236}">
                <a16:creationId xmlns:a16="http://schemas.microsoft.com/office/drawing/2014/main" id="{BC9D88E1-625D-4B8A-8952-7791DC37C5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11272" name="Rectangle 3">
            <a:extLst>
              <a:ext uri="{FF2B5EF4-FFF2-40B4-BE49-F238E27FC236}">
                <a16:creationId xmlns:a16="http://schemas.microsoft.com/office/drawing/2014/main" id="{3C0C96BE-8956-4E49-8D80-50DAE14B2D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i="1" dirty="0"/>
              <a:t> </a:t>
            </a:r>
            <a:r>
              <a:rPr lang="en-US" altLang="en-US" sz="1200" dirty="0"/>
              <a:t>Gewebe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  <a:p>
            <a:pPr eaLnBrk="1" hangingPunct="1"/>
            <a:r>
              <a:rPr lang="en-US" altLang="en-US" sz="1200" dirty="0"/>
              <a:t>Die Wundheilung </a:t>
            </a:r>
            <a:r>
              <a:rPr lang="en-US" altLang="en-US" sz="1200" i="1" dirty="0"/>
              <a:t>im Stroma </a:t>
            </a:r>
            <a:r>
              <a:rPr lang="en-US" altLang="en-US" sz="1200" dirty="0"/>
              <a:t>wird durch einen Zustrom von </a:t>
            </a:r>
            <a:r>
              <a:rPr lang="en-US" altLang="en-US" sz="1200" dirty="0">
                <a:solidFill>
                  <a:srgbClr val="0000FF"/>
                </a:solidFill>
              </a:rPr>
              <a:t>Neutrophilen</a:t>
            </a:r>
            <a:r>
              <a:rPr lang="en-US" altLang="en-US" sz="1200" dirty="0"/>
              <a:t> eingeleitet</a:t>
            </a:r>
            <a:r>
              <a:rPr lang="en-US" altLang="en-US" sz="1200" dirty="0">
                <a:solidFill>
                  <a:srgbClr val="3333FF"/>
                </a:solidFill>
              </a:rPr>
              <a:t>. </a:t>
            </a:r>
            <a:r>
              <a:rPr lang="en-US" altLang="en-US" sz="1200" dirty="0"/>
              <a:t>Neutrophile säubern die Wunde mit Kollagenasen, die als </a:t>
            </a:r>
            <a:r>
              <a:rPr lang="en-US" altLang="en-US" sz="1200" i="1" dirty="0">
                <a:solidFill>
                  <a:srgbClr val="0000FF"/>
                </a:solidFill>
              </a:rPr>
              <a:t>Matrix-Metalloproteinasen </a:t>
            </a:r>
            <a:r>
              <a:rPr lang="en-US" altLang="en-US" sz="1200" dirty="0">
                <a:solidFill>
                  <a:srgbClr val="0000FF"/>
                </a:solidFill>
              </a:rPr>
              <a:t>(MMPs) </a:t>
            </a:r>
            <a:r>
              <a:rPr lang="en-US" altLang="en-US" sz="1200" dirty="0"/>
              <a:t>bekannt sind</a:t>
            </a:r>
            <a:r>
              <a:rPr lang="en-US" altLang="en-US" sz="1200" dirty="0">
                <a:solidFill>
                  <a:srgbClr val="0000FF"/>
                </a:solidFill>
              </a:rPr>
              <a:t>. </a:t>
            </a:r>
          </a:p>
          <a:p>
            <a:pPr eaLnBrk="1" hangingPunct="1"/>
            <a:r>
              <a:rPr lang="en-US" altLang="en-US" sz="1200" dirty="0"/>
              <a:t>Sobald die Wunde gereinigt ist, wird Kollagen von aktivierten </a:t>
            </a:r>
            <a:r>
              <a:rPr lang="en-US" altLang="en-US" sz="1200" dirty="0">
                <a:solidFill>
                  <a:srgbClr val="3333FF"/>
                </a:solidFill>
              </a:rPr>
              <a:t>Keratozyten, </a:t>
            </a:r>
            <a:r>
              <a:rPr lang="en-US" altLang="en-US" sz="1200" dirty="0"/>
              <a:t>die sich wie Fibroblasten verhalten, über die Wunde verteilt.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9D8512-5094-449D-B863-8FB8992BCC33}"/>
              </a:ext>
            </a:extLst>
          </p:cNvPr>
          <p:cNvSpPr/>
          <p:nvPr/>
        </p:nvSpPr>
        <p:spPr>
          <a:xfrm>
            <a:off x="4724400" y="2209800"/>
            <a:ext cx="1295400" cy="228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</a:rPr>
              <a:t>Hornhautzelltyp</a:t>
            </a:r>
          </a:p>
        </p:txBody>
      </p:sp>
      <p:sp>
        <p:nvSpPr>
          <p:cNvPr id="11275" name="Slide Number Placeholder 2">
            <a:extLst>
              <a:ext uri="{FF2B5EF4-FFF2-40B4-BE49-F238E27FC236}">
                <a16:creationId xmlns:a16="http://schemas.microsoft.com/office/drawing/2014/main" id="{4509FD65-F163-4E0F-8139-67B1EB8E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045E675-93E8-4436-879F-5AB46838EA9B}" type="slidenum">
              <a:rPr lang="en-US" altLang="en-US"/>
              <a:t>11</a:t>
            </a:fld>
            <a:endParaRPr lang="en-US" altLang="en-US"/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1C2CF91A-CFF5-4DC1-97C9-F97C989F6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2">
            <a:extLst>
              <a:ext uri="{FF2B5EF4-FFF2-40B4-BE49-F238E27FC236}">
                <a16:creationId xmlns:a16="http://schemas.microsoft.com/office/drawing/2014/main" id="{67CFB578-DF36-4346-911A-3B30D917B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12297" name="Rectangle 3">
            <a:extLst>
              <a:ext uri="{FF2B5EF4-FFF2-40B4-BE49-F238E27FC236}">
                <a16:creationId xmlns:a16="http://schemas.microsoft.com/office/drawing/2014/main" id="{6D2EDBFA-0120-40CE-A53D-06A7A0390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i="1" dirty="0"/>
              <a:t> </a:t>
            </a:r>
            <a:r>
              <a:rPr lang="en-US" altLang="en-US" sz="1200" dirty="0"/>
              <a:t>Gewebe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  <a:p>
            <a:pPr eaLnBrk="1" hangingPunct="1"/>
            <a:r>
              <a:rPr lang="en-US" altLang="en-US" sz="1200" dirty="0"/>
              <a:t>Die Wundheilung </a:t>
            </a:r>
            <a:r>
              <a:rPr lang="en-US" altLang="en-US" sz="1200" i="1" dirty="0"/>
              <a:t>im Stroma </a:t>
            </a:r>
            <a:r>
              <a:rPr lang="en-US" altLang="en-US" sz="1200" dirty="0"/>
              <a:t>wird durch einen Zustrom von </a:t>
            </a:r>
            <a:r>
              <a:rPr lang="en-US" altLang="en-US" sz="1200" dirty="0">
                <a:solidFill>
                  <a:srgbClr val="0000FF"/>
                </a:solidFill>
              </a:rPr>
              <a:t>Neutrophilen</a:t>
            </a:r>
            <a:r>
              <a:rPr lang="en-US" altLang="en-US" sz="1200" dirty="0"/>
              <a:t> eingeleitet</a:t>
            </a:r>
            <a:r>
              <a:rPr lang="en-US" altLang="en-US" sz="1200" dirty="0">
                <a:solidFill>
                  <a:srgbClr val="3333FF"/>
                </a:solidFill>
              </a:rPr>
              <a:t>. </a:t>
            </a:r>
            <a:r>
              <a:rPr lang="en-US" altLang="en-US" sz="1200" dirty="0"/>
              <a:t>Neutrophile säubern die Wunde mit Kollagenasen, die als </a:t>
            </a:r>
            <a:r>
              <a:rPr lang="en-US" altLang="en-US" sz="1200" i="1" dirty="0">
                <a:solidFill>
                  <a:srgbClr val="0000FF"/>
                </a:solidFill>
              </a:rPr>
              <a:t>Matrix-Metalloproteinasen </a:t>
            </a:r>
            <a:r>
              <a:rPr lang="en-US" altLang="en-US" sz="1200" dirty="0">
                <a:solidFill>
                  <a:srgbClr val="0000FF"/>
                </a:solidFill>
              </a:rPr>
              <a:t>(MMPs) </a:t>
            </a:r>
            <a:r>
              <a:rPr lang="en-US" altLang="en-US" sz="1200" dirty="0"/>
              <a:t>bekannt sind</a:t>
            </a:r>
            <a:r>
              <a:rPr lang="en-US" altLang="en-US" sz="1200" dirty="0">
                <a:solidFill>
                  <a:srgbClr val="0000FF"/>
                </a:solidFill>
              </a:rPr>
              <a:t>. </a:t>
            </a:r>
          </a:p>
          <a:p>
            <a:pPr eaLnBrk="1" hangingPunct="1"/>
            <a:r>
              <a:rPr lang="en-US" altLang="en-US" sz="1200" dirty="0"/>
              <a:t>Sobald die Wunde gereinigt ist, wird Kollagen von aktivierten </a:t>
            </a:r>
            <a:r>
              <a:rPr lang="en-US" altLang="en-US" sz="1200" dirty="0">
                <a:solidFill>
                  <a:srgbClr val="0000FF"/>
                </a:solidFill>
              </a:rPr>
              <a:t>Keratozyten</a:t>
            </a:r>
            <a:r>
              <a:rPr lang="en-US" altLang="en-US" sz="1200" dirty="0">
                <a:solidFill>
                  <a:srgbClr val="3333FF"/>
                </a:solidFill>
              </a:rPr>
              <a:t>, </a:t>
            </a:r>
            <a:r>
              <a:rPr lang="en-US" altLang="en-US" sz="1200" dirty="0"/>
              <a:t>die sich wie Fibroblasten verhalten, über die Wunde verteilt.</a:t>
            </a:r>
          </a:p>
        </p:txBody>
      </p:sp>
      <p:sp>
        <p:nvSpPr>
          <p:cNvPr id="12299" name="Slide Number Placeholder 2">
            <a:extLst>
              <a:ext uri="{FF2B5EF4-FFF2-40B4-BE49-F238E27FC236}">
                <a16:creationId xmlns:a16="http://schemas.microsoft.com/office/drawing/2014/main" id="{ABB04CDA-5234-4901-A566-3FE5888C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FA5CCB-B4BF-4991-B03C-FDB7555466C5}" type="slidenum">
              <a:rPr lang="en-US" altLang="en-US"/>
              <a:t>12</a:t>
            </a:fld>
            <a:endParaRPr lang="en-US" altLang="en-US"/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1156EE3C-E9CD-4918-BC47-526184D65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Rectangle 3">
            <a:extLst>
              <a:ext uri="{FF2B5EF4-FFF2-40B4-BE49-F238E27FC236}">
                <a16:creationId xmlns:a16="http://schemas.microsoft.com/office/drawing/2014/main" id="{6D2EDBFA-0120-40CE-A53D-06A7A0390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Die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meisten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nicht-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cornealen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Gewebe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heilen durch fibrovaskuläre Proliferation. Die Hornhaut kann jedoch nicht auf diese Weise heilen, da sie avaskulär ist. Stattdessen heilt die Hornhaut durch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Fibrose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Die Wundheilung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im Stroma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wird durch einen Zustrom von Neutrophilen eingeleitet. Neutrophile säubern die Wunde mit Kollagenasen, die als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Matrix-Metalloproteinasen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(MMPs) bekannt sind. 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Sobald die Wunde gereinigt ist, wird Kollagen von aktivierten </a:t>
            </a:r>
            <a:r>
              <a:rPr lang="en-US" altLang="en-US" sz="1200" u="sng" dirty="0">
                <a:solidFill>
                  <a:srgbClr val="0000FF"/>
                </a:solidFill>
              </a:rPr>
              <a:t>Keratozyten</a:t>
            </a:r>
            <a:r>
              <a:rPr lang="en-US" altLang="en-US" sz="1200" u="sng" dirty="0">
                <a:solidFill>
                  <a:srgbClr val="3333FF"/>
                </a:solidFill>
              </a:rPr>
              <a:t>, </a:t>
            </a:r>
            <a:r>
              <a:rPr lang="en-US" altLang="en-US" sz="1200" u="sng" dirty="0"/>
              <a:t>die sich wie Fibroblasten verhalten,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über die Wunde verteilt</a:t>
            </a:r>
            <a:r>
              <a:rPr lang="en-US" altLang="en-US" sz="1200" u="sng" dirty="0"/>
              <a:t>.</a:t>
            </a:r>
          </a:p>
        </p:txBody>
      </p:sp>
      <p:sp>
        <p:nvSpPr>
          <p:cNvPr id="12299" name="Slide Number Placeholder 2">
            <a:extLst>
              <a:ext uri="{FF2B5EF4-FFF2-40B4-BE49-F238E27FC236}">
                <a16:creationId xmlns:a16="http://schemas.microsoft.com/office/drawing/2014/main" id="{ABB04CDA-5234-4901-A566-3FE5888C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FA5CCB-B4BF-4991-B03C-FDB7555466C5}" type="slidenum">
              <a:rPr lang="en-US" altLang="en-US"/>
              <a:t>13</a:t>
            </a:fld>
            <a:endParaRPr lang="en-US" altLang="en-US"/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1156EE3C-E9CD-4918-BC47-526184D65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020CA3-CC32-4A43-90F3-796F4E6684EE}"/>
              </a:ext>
            </a:extLst>
          </p:cNvPr>
          <p:cNvSpPr txBox="1"/>
          <p:nvPr/>
        </p:nvSpPr>
        <p:spPr>
          <a:xfrm>
            <a:off x="1284080" y="4843046"/>
            <a:ext cx="6575839" cy="33855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>
                <a:solidFill>
                  <a:srgbClr val="0000FF"/>
                </a:solidFill>
              </a:rPr>
              <a:t>Im BCSC-Buch </a:t>
            </a:r>
            <a:r>
              <a:rPr lang="en-US" sz="1200" i="1" dirty="0">
                <a:solidFill>
                  <a:srgbClr val="0000FF"/>
                </a:solidFill>
              </a:rPr>
              <a:t>über die Hornhaut </a:t>
            </a:r>
            <a:r>
              <a:rPr lang="en-US" sz="1200" dirty="0">
                <a:solidFill>
                  <a:srgbClr val="0000FF"/>
                </a:solidFill>
              </a:rPr>
              <a:t>heißt es: „Keratozyten sind abgeflachte Fibroblasten.“</a:t>
            </a:r>
          </a:p>
        </p:txBody>
      </p:sp>
    </p:spTree>
    <p:extLst>
      <p:ext uri="{BB962C8B-B14F-4D97-AF65-F5344CB8AC3E}">
        <p14:creationId xmlns:p14="http://schemas.microsoft.com/office/powerpoint/2010/main" val="595622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2">
            <a:extLst>
              <a:ext uri="{FF2B5EF4-FFF2-40B4-BE49-F238E27FC236}">
                <a16:creationId xmlns:a16="http://schemas.microsoft.com/office/drawing/2014/main" id="{BCAF80CA-113F-4E0C-88A3-B86B6DCBFB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13321" name="Rectangle 3">
            <a:extLst>
              <a:ext uri="{FF2B5EF4-FFF2-40B4-BE49-F238E27FC236}">
                <a16:creationId xmlns:a16="http://schemas.microsoft.com/office/drawing/2014/main" id="{48DA89DF-77FA-48AF-95D8-79D7E84FB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i="1" dirty="0"/>
              <a:t> </a:t>
            </a:r>
            <a:r>
              <a:rPr lang="en-US" altLang="en-US" sz="1200" dirty="0"/>
              <a:t>Gewebe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  <a:p>
            <a:pPr eaLnBrk="1" hangingPunct="1"/>
            <a:r>
              <a:rPr lang="en-US" altLang="en-US" sz="1200" dirty="0"/>
              <a:t>Die Wundheilung </a:t>
            </a:r>
            <a:r>
              <a:rPr lang="en-US" altLang="en-US" sz="1200" i="1" dirty="0"/>
              <a:t>im Stroma </a:t>
            </a:r>
            <a:r>
              <a:rPr lang="en-US" altLang="en-US" sz="1200" dirty="0"/>
              <a:t>wird durch einen Zustrom von </a:t>
            </a:r>
            <a:r>
              <a:rPr lang="en-US" altLang="en-US" sz="1200" dirty="0">
                <a:solidFill>
                  <a:srgbClr val="0000FF"/>
                </a:solidFill>
              </a:rPr>
              <a:t>Neutrophilen</a:t>
            </a:r>
            <a:r>
              <a:rPr lang="en-US" altLang="en-US" sz="1200" dirty="0"/>
              <a:t> eingeleitet</a:t>
            </a:r>
            <a:r>
              <a:rPr lang="en-US" altLang="en-US" sz="1200" dirty="0">
                <a:solidFill>
                  <a:srgbClr val="3333FF"/>
                </a:solidFill>
              </a:rPr>
              <a:t>. </a:t>
            </a:r>
            <a:r>
              <a:rPr lang="en-US" altLang="en-US" sz="1200" dirty="0"/>
              <a:t>Neutrophile säubern die Wunde mit Kollagenasen, die als </a:t>
            </a:r>
            <a:r>
              <a:rPr lang="en-US" altLang="en-US" sz="1200" i="1" dirty="0">
                <a:solidFill>
                  <a:srgbClr val="0000FF"/>
                </a:solidFill>
              </a:rPr>
              <a:t>Matrix-Metalloproteinasen </a:t>
            </a:r>
            <a:r>
              <a:rPr lang="en-US" altLang="en-US" sz="1200" dirty="0">
                <a:solidFill>
                  <a:srgbClr val="0000FF"/>
                </a:solidFill>
              </a:rPr>
              <a:t>(MMPs) </a:t>
            </a:r>
            <a:r>
              <a:rPr lang="en-US" altLang="en-US" sz="1200" dirty="0"/>
              <a:t>bekannt sind</a:t>
            </a:r>
            <a:r>
              <a:rPr lang="en-US" altLang="en-US" sz="1200" dirty="0">
                <a:solidFill>
                  <a:srgbClr val="0000FF"/>
                </a:solidFill>
              </a:rPr>
              <a:t>. </a:t>
            </a:r>
          </a:p>
          <a:p>
            <a:pPr eaLnBrk="1" hangingPunct="1"/>
            <a:r>
              <a:rPr lang="en-US" altLang="en-US" sz="1200" dirty="0"/>
              <a:t>Sobald die Wunde gereinigt ist, wird Kollagen von aktivierten </a:t>
            </a:r>
            <a:r>
              <a:rPr lang="en-US" altLang="en-US" sz="1200" dirty="0">
                <a:solidFill>
                  <a:srgbClr val="0000FF"/>
                </a:solidFill>
              </a:rPr>
              <a:t>Keratozyten</a:t>
            </a:r>
            <a:r>
              <a:rPr lang="en-US" altLang="en-US" sz="1200" dirty="0">
                <a:solidFill>
                  <a:srgbClr val="3333FF"/>
                </a:solidFill>
              </a:rPr>
              <a:t>, </a:t>
            </a:r>
            <a:r>
              <a:rPr lang="en-US" altLang="en-US" sz="1200" dirty="0"/>
              <a:t>die sich wie Fibroblasten verhalten, über die Wunde verteilt.</a:t>
            </a:r>
          </a:p>
          <a:p>
            <a:pPr eaLnBrk="1" hangingPunct="1"/>
            <a:r>
              <a:rPr lang="en-US" altLang="en-US" sz="1200" dirty="0"/>
              <a:t>Eine erfolgreiche Stroma-Heilung erfordert das Vorhandensein von </a:t>
            </a:r>
            <a:r>
              <a:rPr lang="en-US" altLang="en-US" sz="1200" dirty="0">
                <a:solidFill>
                  <a:srgbClr val="3333FF"/>
                </a:solidFill>
              </a:rPr>
              <a:t>Epithel</a:t>
            </a:r>
            <a:r>
              <a:rPr lang="en-US" altLang="en-US" sz="1200" dirty="0"/>
              <a:t>, das Wachstumsfaktoren freisetzt, die für den Abschluss der Heilung notwendig sind.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4B7212-9A2A-427B-AE2B-93F8521072D1}"/>
              </a:ext>
            </a:extLst>
          </p:cNvPr>
          <p:cNvSpPr/>
          <p:nvPr/>
        </p:nvSpPr>
        <p:spPr>
          <a:xfrm>
            <a:off x="5105400" y="2590800"/>
            <a:ext cx="533400" cy="304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13324" name="Slide Number Placeholder 2">
            <a:extLst>
              <a:ext uri="{FF2B5EF4-FFF2-40B4-BE49-F238E27FC236}">
                <a16:creationId xmlns:a16="http://schemas.microsoft.com/office/drawing/2014/main" id="{73158912-843B-4C5C-B401-E1A8E2CD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9124E64-9883-4DF1-A5A8-379E672C15D5}" type="slidenum">
              <a:rPr lang="en-US" altLang="en-US"/>
              <a:t>14</a:t>
            </a:fld>
            <a:endParaRPr lang="en-US" altLang="en-US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CFCD9EE6-4CE6-4F35-85DB-C4C4CF50B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Rectangle 2">
            <a:extLst>
              <a:ext uri="{FF2B5EF4-FFF2-40B4-BE49-F238E27FC236}">
                <a16:creationId xmlns:a16="http://schemas.microsoft.com/office/drawing/2014/main" id="{43ED8B48-9912-469D-92A7-DDEA4F17FA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14346" name="Rectangle 3">
            <a:extLst>
              <a:ext uri="{FF2B5EF4-FFF2-40B4-BE49-F238E27FC236}">
                <a16:creationId xmlns:a16="http://schemas.microsoft.com/office/drawing/2014/main" id="{995F9BA9-338B-4F3B-A9DB-8C0787FE95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i="1" dirty="0"/>
              <a:t> </a:t>
            </a:r>
            <a:r>
              <a:rPr lang="en-US" altLang="en-US" sz="1200" dirty="0"/>
              <a:t>Gewebe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  <a:p>
            <a:pPr eaLnBrk="1" hangingPunct="1"/>
            <a:r>
              <a:rPr lang="en-US" altLang="en-US" sz="1200" dirty="0"/>
              <a:t>Die Wundheilung </a:t>
            </a:r>
            <a:r>
              <a:rPr lang="en-US" altLang="en-US" sz="1200" i="1" dirty="0"/>
              <a:t>im Stroma </a:t>
            </a:r>
            <a:r>
              <a:rPr lang="en-US" altLang="en-US" sz="1200" dirty="0"/>
              <a:t>wird durch einen Zustrom von </a:t>
            </a:r>
            <a:r>
              <a:rPr lang="en-US" altLang="en-US" sz="1200" dirty="0">
                <a:solidFill>
                  <a:srgbClr val="0000FF"/>
                </a:solidFill>
              </a:rPr>
              <a:t>Neutrophilen</a:t>
            </a:r>
            <a:r>
              <a:rPr lang="en-US" altLang="en-US" sz="1200" dirty="0"/>
              <a:t> eingeleitet</a:t>
            </a:r>
            <a:r>
              <a:rPr lang="en-US" altLang="en-US" sz="1200" dirty="0">
                <a:solidFill>
                  <a:srgbClr val="3333FF"/>
                </a:solidFill>
              </a:rPr>
              <a:t>. </a:t>
            </a:r>
            <a:r>
              <a:rPr lang="en-US" altLang="en-US" sz="1200" dirty="0"/>
              <a:t>Neutrophile säubern die Wunde mit Kollagenasen, die als </a:t>
            </a:r>
            <a:r>
              <a:rPr lang="en-US" altLang="en-US" sz="1200" i="1" dirty="0">
                <a:solidFill>
                  <a:srgbClr val="0000FF"/>
                </a:solidFill>
              </a:rPr>
              <a:t>Matrix-Metalloproteinasen </a:t>
            </a:r>
            <a:r>
              <a:rPr lang="en-US" altLang="en-US" sz="1200" dirty="0">
                <a:solidFill>
                  <a:srgbClr val="0000FF"/>
                </a:solidFill>
              </a:rPr>
              <a:t>(MMPs) </a:t>
            </a:r>
            <a:r>
              <a:rPr lang="en-US" altLang="en-US" sz="1200" dirty="0"/>
              <a:t>bekannt sind</a:t>
            </a:r>
            <a:r>
              <a:rPr lang="en-US" altLang="en-US" sz="1200" dirty="0">
                <a:solidFill>
                  <a:srgbClr val="0000FF"/>
                </a:solidFill>
              </a:rPr>
              <a:t>. </a:t>
            </a:r>
          </a:p>
          <a:p>
            <a:pPr eaLnBrk="1" hangingPunct="1"/>
            <a:r>
              <a:rPr lang="en-US" altLang="en-US" sz="1200" dirty="0"/>
              <a:t>Sobald die Wunde gereinigt ist, wird Kollagen von aktivierten </a:t>
            </a:r>
            <a:r>
              <a:rPr lang="en-US" altLang="en-US" sz="1200" dirty="0">
                <a:solidFill>
                  <a:srgbClr val="0000FF"/>
                </a:solidFill>
              </a:rPr>
              <a:t>Keratozyten</a:t>
            </a:r>
            <a:r>
              <a:rPr lang="en-US" altLang="en-US" sz="1200" dirty="0">
                <a:solidFill>
                  <a:srgbClr val="3333FF"/>
                </a:solidFill>
              </a:rPr>
              <a:t>, </a:t>
            </a:r>
            <a:r>
              <a:rPr lang="en-US" altLang="en-US" sz="1200" dirty="0"/>
              <a:t>die sich wie Fibroblasten verhalten, über die Wunde verteilt.</a:t>
            </a:r>
          </a:p>
          <a:p>
            <a:pPr eaLnBrk="1" hangingPunct="1"/>
            <a:r>
              <a:rPr lang="en-US" altLang="en-US" sz="1200" dirty="0"/>
              <a:t>Eine erfolgreiche Stroma-Heilung erfordert das Vorhandensein von </a:t>
            </a:r>
            <a:r>
              <a:rPr lang="en-US" altLang="en-US" sz="1200" dirty="0">
                <a:solidFill>
                  <a:srgbClr val="0000FF"/>
                </a:solidFill>
              </a:rPr>
              <a:t>Epithel</a:t>
            </a:r>
            <a:r>
              <a:rPr lang="en-US" altLang="en-US" sz="1200" dirty="0"/>
              <a:t>, das Wachstumsfaktoren freisetzt, die für den Abschluss der Heilung notwendig sind.</a:t>
            </a:r>
          </a:p>
        </p:txBody>
      </p:sp>
      <p:sp>
        <p:nvSpPr>
          <p:cNvPr id="14348" name="Slide Number Placeholder 2">
            <a:extLst>
              <a:ext uri="{FF2B5EF4-FFF2-40B4-BE49-F238E27FC236}">
                <a16:creationId xmlns:a16="http://schemas.microsoft.com/office/drawing/2014/main" id="{5F2EA05A-D30A-44A1-BDE1-CC655FFD5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6F5C9E-98B2-4E88-9D46-7175A30337BA}" type="slidenum">
              <a:rPr lang="en-US" altLang="en-US"/>
              <a:t>15</a:t>
            </a:fld>
            <a:endParaRPr lang="en-US" altLang="en-US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95317D1C-132E-432B-8A84-39ABFDDC4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Rectangle 2">
            <a:extLst>
              <a:ext uri="{FF2B5EF4-FFF2-40B4-BE49-F238E27FC236}">
                <a16:creationId xmlns:a16="http://schemas.microsoft.com/office/drawing/2014/main" id="{99E6A923-D460-4E58-A017-62BEC96D3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040384A-9734-4AF2-BB6C-06C396F49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meisten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nicht-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cornealen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Gewebe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heilen durch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fibrovaskuläre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Proliferation. Die Hornhaut kann jedoch nicht auf diese Weise heilen, da sie avaskulär ist. Stattdessen heilt die Hornhaut durch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Fibrose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Wundheilung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im Stroma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wird durch einen Zustrom von Neutrophilen eingeleitet. Neutrophile säubern die Wunde mit Kollagenasen, die als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Matrix-Metalloproteinasen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(MMPs) bekannt sind.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Sobald die Wunde gereinigt ist, wird Kollagen von aktivierten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Keratozyten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die sich wie Fibroblasten verhalten, über die Wunde verteilt.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Eine erfolgreiche Stroma-Heilung erfordert das Vorhandensein von Epithel, das Wachstumsfaktoren freisetzt, die für den Abschluss der Heilung notwendig sind.</a:t>
            </a:r>
          </a:p>
        </p:txBody>
      </p:sp>
      <p:sp>
        <p:nvSpPr>
          <p:cNvPr id="18444" name="Text Box 5">
            <a:extLst>
              <a:ext uri="{FF2B5EF4-FFF2-40B4-BE49-F238E27FC236}">
                <a16:creationId xmlns:a16="http://schemas.microsoft.com/office/drawing/2014/main" id="{C7E59F9B-5FE6-48E5-BACF-2F52D0011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2738437"/>
            <a:ext cx="6781800" cy="206210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3333FF"/>
                </a:solidFill>
              </a:rPr>
              <a:t>Wie verhält es sich mit Endothelwunden? Wie heilen diese?</a:t>
            </a:r>
            <a:endParaRPr lang="en-US" altLang="en-US" sz="1600" i="1" dirty="0">
              <a:solidFill>
                <a:srgbClr val="FFC000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FFC000"/>
                </a:solidFill>
              </a:rPr>
              <a:t>Hauptsächlich durch Vergrößerung und Migration der Endothelzellen, um die Wunde zu bedecken</a:t>
            </a:r>
          </a:p>
          <a:p>
            <a:pPr eaLnBrk="1" hangingPunct="1"/>
            <a:endParaRPr lang="en-US" altLang="en-US" sz="1600" dirty="0">
              <a:solidFill>
                <a:srgbClr val="FFC000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FFC000"/>
                </a:solidFill>
              </a:rPr>
              <a:t>Welche Rolle spielt die Endothelproliferation bei der Wundheilung?</a:t>
            </a:r>
          </a:p>
          <a:p>
            <a:pPr eaLnBrk="1" hangingPunct="1"/>
            <a:r>
              <a:rPr lang="en-US" altLang="en-US" sz="1200" dirty="0">
                <a:solidFill>
                  <a:srgbClr val="FFC000"/>
                </a:solidFill>
              </a:rPr>
              <a:t>Das hängt davon ab, welches Lehrbuch man heranzieht. Laut dem </a:t>
            </a:r>
            <a:r>
              <a:rPr lang="en-US" altLang="en-US" sz="1200" i="1" dirty="0">
                <a:solidFill>
                  <a:srgbClr val="FFC000"/>
                </a:solidFill>
              </a:rPr>
              <a:t>Cornea</a:t>
            </a:r>
            <a:r>
              <a:rPr lang="en-US" altLang="en-US" sz="1200" dirty="0">
                <a:solidFill>
                  <a:srgbClr val="FFC000"/>
                </a:solidFill>
              </a:rPr>
              <a:t>-Lehrbuch „proliferieren menschliche Hornhautendothelzellen </a:t>
            </a:r>
            <a:r>
              <a:rPr lang="en-US" altLang="en-US" sz="1200" i="1" dirty="0">
                <a:solidFill>
                  <a:srgbClr val="FFC000"/>
                </a:solidFill>
              </a:rPr>
              <a:t>in vivo </a:t>
            </a:r>
            <a:r>
              <a:rPr lang="en-US" altLang="en-US" sz="1200" dirty="0">
                <a:solidFill>
                  <a:srgbClr val="FFC000"/>
                </a:solidFill>
              </a:rPr>
              <a:t>nicht</a:t>
            </a:r>
            <a:r>
              <a:rPr lang="en-US" altLang="en-US" sz="1200" i="1" dirty="0">
                <a:solidFill>
                  <a:srgbClr val="FFC000"/>
                </a:solidFill>
              </a:rPr>
              <a:t>“. </a:t>
            </a:r>
            <a:r>
              <a:rPr lang="en-US" altLang="en-US" sz="1200" dirty="0">
                <a:solidFill>
                  <a:srgbClr val="FFC000"/>
                </a:solidFill>
              </a:rPr>
              <a:t>Dem </a:t>
            </a:r>
            <a:r>
              <a:rPr lang="en-US" altLang="en-US" sz="1200" i="1" dirty="0">
                <a:solidFill>
                  <a:srgbClr val="FFC000"/>
                </a:solidFill>
              </a:rPr>
              <a:t>Path</a:t>
            </a:r>
            <a:r>
              <a:rPr lang="en-US" altLang="en-US" sz="1200" dirty="0">
                <a:solidFill>
                  <a:srgbClr val="FFC000"/>
                </a:solidFill>
              </a:rPr>
              <a:t>-Lehrbuch zufolge werden jedoch „einige wenige [Endothel-]Zellen durch mitotische Aktivität ersetzt“. Caveat emptor.</a:t>
            </a:r>
          </a:p>
        </p:txBody>
      </p:sp>
      <p:sp>
        <p:nvSpPr>
          <p:cNvPr id="18445" name="Slide Number Placeholder 2">
            <a:extLst>
              <a:ext uri="{FF2B5EF4-FFF2-40B4-BE49-F238E27FC236}">
                <a16:creationId xmlns:a16="http://schemas.microsoft.com/office/drawing/2014/main" id="{FAAFFF0C-2835-4C8C-961B-1458DF4A2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D7C38A8-95A5-44F9-9FB1-6F5D8312B46A}" type="slidenum">
              <a:rPr lang="en-US" altLang="en-US"/>
              <a:t>16</a:t>
            </a:fld>
            <a:endParaRPr lang="en-US" altLang="en-US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47DF049B-282B-460C-86D2-96A4E45FC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Rectangle 2">
            <a:extLst>
              <a:ext uri="{FF2B5EF4-FFF2-40B4-BE49-F238E27FC236}">
                <a16:creationId xmlns:a16="http://schemas.microsoft.com/office/drawing/2014/main" id="{99E6A923-D460-4E58-A017-62BEC96D3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040384A-9734-4AF2-BB6C-06C396F49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meisten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nicht-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cornealen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Gewebe heilen durch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fibrovaskuläre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Proliferation. Die Hornhaut kann jedoch nicht auf diese Weise heilen, da sie avaskulär ist. Stattdessen heilt die Hornhaut durch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Fibrose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Wundheilung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im Stroma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wird durch einen Zustrom von Neutrophilen eingeleitet. Neutrophile säubern die Wunde mit Kollagenasen, die als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Matrix-Metalloproteinasen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(MMPs) bekannt sind.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Sobald die Wunde gereinigt ist, wird Kollagen von aktivierten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Keratozyten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die sich wie Fibroblasten verhalten, über die Wunde verteilt.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Eine erfolgreiche Stroma-Heilung erfordert das Vorhandensein von Epithel, das Wachstumsfaktoren freisetzt, die für den Abschluss der Heilung notwendig sind.</a:t>
            </a:r>
          </a:p>
        </p:txBody>
      </p:sp>
      <p:sp>
        <p:nvSpPr>
          <p:cNvPr id="18444" name="Text Box 5">
            <a:extLst>
              <a:ext uri="{FF2B5EF4-FFF2-40B4-BE49-F238E27FC236}">
                <a16:creationId xmlns:a16="http://schemas.microsoft.com/office/drawing/2014/main" id="{C7E59F9B-5FE6-48E5-BACF-2F52D0011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2757516"/>
            <a:ext cx="6781800" cy="206210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3333FF"/>
                </a:solidFill>
              </a:rPr>
              <a:t>Wie verhält es sich mit Endothelwunden? Wie heilen diese?</a:t>
            </a:r>
          </a:p>
          <a:p>
            <a:pPr eaLnBrk="1" hangingPunct="1"/>
            <a:r>
              <a:rPr lang="en-US" altLang="en-US" sz="1200" dirty="0">
                <a:solidFill>
                  <a:srgbClr val="3333FF"/>
                </a:solidFill>
              </a:rPr>
              <a:t>Hauptsächlich durch Vergrößerung und Migration der Endothelzellen, um die Wunde zu bedecken</a:t>
            </a:r>
          </a:p>
          <a:p>
            <a:pPr eaLnBrk="1" hangingPunct="1"/>
            <a:endParaRPr lang="en-US" altLang="en-US" sz="1600" dirty="0">
              <a:solidFill>
                <a:srgbClr val="FFC000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FFC000"/>
                </a:solidFill>
              </a:rPr>
              <a:t>Welche Rolle spielt die Endothelproliferation bei der Wundheilung?</a:t>
            </a:r>
          </a:p>
          <a:p>
            <a:pPr eaLnBrk="1" hangingPunct="1"/>
            <a:r>
              <a:rPr lang="en-US" altLang="en-US" sz="1200" dirty="0">
                <a:solidFill>
                  <a:srgbClr val="FFC000"/>
                </a:solidFill>
              </a:rPr>
              <a:t>Das hängt davon ab, welches Buch Sie zu Rate ziehen. Laut dem </a:t>
            </a:r>
            <a:r>
              <a:rPr lang="en-US" altLang="en-US" sz="1200" i="1" dirty="0">
                <a:solidFill>
                  <a:srgbClr val="FFC000"/>
                </a:solidFill>
              </a:rPr>
              <a:t>Cornea</a:t>
            </a:r>
            <a:r>
              <a:rPr lang="en-US" altLang="en-US" sz="1200" dirty="0">
                <a:solidFill>
                  <a:srgbClr val="FFC000"/>
                </a:solidFill>
              </a:rPr>
              <a:t>-Buch „proliferieren menschliche Hornhautendothelzellen </a:t>
            </a:r>
            <a:r>
              <a:rPr lang="en-US" altLang="en-US" sz="1200" i="1" dirty="0">
                <a:solidFill>
                  <a:srgbClr val="FFC000"/>
                </a:solidFill>
              </a:rPr>
              <a:t>in vivo </a:t>
            </a:r>
            <a:r>
              <a:rPr lang="en-US" altLang="en-US" sz="1200" dirty="0">
                <a:solidFill>
                  <a:srgbClr val="FFC000"/>
                </a:solidFill>
              </a:rPr>
              <a:t>nicht</a:t>
            </a:r>
            <a:r>
              <a:rPr lang="en-US" altLang="en-US" sz="1200" i="1" dirty="0">
                <a:solidFill>
                  <a:srgbClr val="FFC000"/>
                </a:solidFill>
              </a:rPr>
              <a:t>“. </a:t>
            </a:r>
            <a:r>
              <a:rPr lang="en-US" altLang="en-US" sz="1200" dirty="0">
                <a:solidFill>
                  <a:srgbClr val="FFC000"/>
                </a:solidFill>
              </a:rPr>
              <a:t>Dem </a:t>
            </a:r>
            <a:r>
              <a:rPr lang="en-US" altLang="en-US" sz="1200" i="1" dirty="0">
                <a:solidFill>
                  <a:srgbClr val="FFC000"/>
                </a:solidFill>
              </a:rPr>
              <a:t>Path</a:t>
            </a:r>
            <a:r>
              <a:rPr lang="en-US" altLang="en-US" sz="1200" dirty="0">
                <a:solidFill>
                  <a:srgbClr val="FFC000"/>
                </a:solidFill>
              </a:rPr>
              <a:t>-Buch zufolge werden jedoch „einige wenige [Endothel-]Zellen durch mitotische Aktivität ersetzt“. Caveat emptor.</a:t>
            </a:r>
          </a:p>
        </p:txBody>
      </p:sp>
      <p:sp>
        <p:nvSpPr>
          <p:cNvPr id="18445" name="Slide Number Placeholder 2">
            <a:extLst>
              <a:ext uri="{FF2B5EF4-FFF2-40B4-BE49-F238E27FC236}">
                <a16:creationId xmlns:a16="http://schemas.microsoft.com/office/drawing/2014/main" id="{FAAFFF0C-2835-4C8C-961B-1458DF4A2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D7C38A8-95A5-44F9-9FB1-6F5D8312B46A}" type="slidenum">
              <a:rPr lang="en-US" altLang="en-US"/>
              <a:t>17</a:t>
            </a:fld>
            <a:endParaRPr lang="en-US" altLang="en-US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47DF049B-282B-460C-86D2-96A4E45FC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  <p:extLst>
      <p:ext uri="{BB962C8B-B14F-4D97-AF65-F5344CB8AC3E}">
        <p14:creationId xmlns:p14="http://schemas.microsoft.com/office/powerpoint/2010/main" val="625106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Rectangle 2">
            <a:extLst>
              <a:ext uri="{FF2B5EF4-FFF2-40B4-BE49-F238E27FC236}">
                <a16:creationId xmlns:a16="http://schemas.microsoft.com/office/drawing/2014/main" id="{99E6A923-D460-4E58-A017-62BEC96D3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040384A-9734-4AF2-BB6C-06C396F49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meisten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nicht-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cornealen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Gewebe heilen durch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fibrovaskuläre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Proliferation. Die Hornhaut kann jedoch nicht auf diese Weise heilen, da sie avaskulär ist. Stattdessen heilt die Hornhaut durch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Fibrose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Wundheilung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im Stroma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wird durch einen Zustrom von Neutrophilen eingeleitet. Neutrophile säubern die Wunde mit Kollagenasen, die als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Matrix-Metalloproteinasen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(MMPs) bekannt sind.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Sobald die Wunde gereinigt ist, wird Kollagen von aktivierten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Keratozyten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die sich wie Fibroblasten verhalten, über die Wunde verteilt.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Eine erfolgreiche Stroma-Heilung erfordert das Vorhandensein von Epithel, das Wachstumsfaktoren freisetzt, die für den Abschluss der Heilung notwendig sind.</a:t>
            </a:r>
          </a:p>
        </p:txBody>
      </p:sp>
      <p:sp>
        <p:nvSpPr>
          <p:cNvPr id="18444" name="Text Box 5">
            <a:extLst>
              <a:ext uri="{FF2B5EF4-FFF2-40B4-BE49-F238E27FC236}">
                <a16:creationId xmlns:a16="http://schemas.microsoft.com/office/drawing/2014/main" id="{C7E59F9B-5FE6-48E5-BACF-2F52D0011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2738437"/>
            <a:ext cx="6781800" cy="206210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3333FF"/>
                </a:solidFill>
              </a:rPr>
              <a:t>Wie verhält es sich mit Endothelwunden? Wie heilen diese?</a:t>
            </a:r>
          </a:p>
          <a:p>
            <a:pPr eaLnBrk="1" hangingPunct="1"/>
            <a:r>
              <a:rPr lang="en-US" altLang="en-US" sz="1200" dirty="0">
                <a:solidFill>
                  <a:srgbClr val="3333FF"/>
                </a:solidFill>
              </a:rPr>
              <a:t>Hauptsächlich durch Vergrößerung und Migration der Endothelzellen, um die Wunde zu bedecken</a:t>
            </a:r>
          </a:p>
          <a:p>
            <a:pPr eaLnBrk="1" hangingPunct="1"/>
            <a:endParaRPr lang="en-US" altLang="en-US" sz="1600" dirty="0">
              <a:solidFill>
                <a:srgbClr val="3333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3333FF"/>
                </a:solidFill>
              </a:rPr>
              <a:t>Welche Rolle spielt die Endothelproliferation bei der Wundheilung?</a:t>
            </a:r>
            <a:endParaRPr lang="en-US" altLang="en-US" sz="1600" i="1" dirty="0">
              <a:solidFill>
                <a:srgbClr val="FFC000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FFC000"/>
                </a:solidFill>
              </a:rPr>
              <a:t>Das hängt davon ab, welches Buch man zu Rate zieht. Laut dem </a:t>
            </a:r>
            <a:r>
              <a:rPr lang="en-US" altLang="en-US" sz="1200" i="1" dirty="0">
                <a:solidFill>
                  <a:srgbClr val="FFC000"/>
                </a:solidFill>
              </a:rPr>
              <a:t>Cornea</a:t>
            </a:r>
            <a:r>
              <a:rPr lang="en-US" altLang="en-US" sz="1200" dirty="0">
                <a:solidFill>
                  <a:srgbClr val="FFC000"/>
                </a:solidFill>
              </a:rPr>
              <a:t>-Buch „proliferieren menschliche Hornhautendothelzellen </a:t>
            </a:r>
            <a:r>
              <a:rPr lang="en-US" altLang="en-US" sz="1200" i="1" dirty="0">
                <a:solidFill>
                  <a:srgbClr val="FFC000"/>
                </a:solidFill>
              </a:rPr>
              <a:t>in vivo </a:t>
            </a:r>
            <a:r>
              <a:rPr lang="en-US" altLang="en-US" sz="1200" dirty="0">
                <a:solidFill>
                  <a:srgbClr val="FFC000"/>
                </a:solidFill>
              </a:rPr>
              <a:t>nicht</a:t>
            </a:r>
            <a:r>
              <a:rPr lang="en-US" altLang="en-US" sz="1200" i="1" dirty="0">
                <a:solidFill>
                  <a:srgbClr val="FFC000"/>
                </a:solidFill>
              </a:rPr>
              <a:t>“. </a:t>
            </a:r>
            <a:r>
              <a:rPr lang="en-US" altLang="en-US" sz="1200" dirty="0">
                <a:solidFill>
                  <a:srgbClr val="FFC000"/>
                </a:solidFill>
              </a:rPr>
              <a:t>Dem </a:t>
            </a:r>
            <a:r>
              <a:rPr lang="en-US" altLang="en-US" sz="1200" i="1" dirty="0">
                <a:solidFill>
                  <a:srgbClr val="FFC000"/>
                </a:solidFill>
              </a:rPr>
              <a:t>Path</a:t>
            </a:r>
            <a:r>
              <a:rPr lang="en-US" altLang="en-US" sz="1200" dirty="0">
                <a:solidFill>
                  <a:srgbClr val="FFC000"/>
                </a:solidFill>
              </a:rPr>
              <a:t>-Buch zufolge werden jedoch „einige wenige [Endothel-]Zellen durch mitotische Aktivität ersetzt“. Caveat emptor.</a:t>
            </a:r>
          </a:p>
        </p:txBody>
      </p:sp>
      <p:sp>
        <p:nvSpPr>
          <p:cNvPr id="18445" name="Slide Number Placeholder 2">
            <a:extLst>
              <a:ext uri="{FF2B5EF4-FFF2-40B4-BE49-F238E27FC236}">
                <a16:creationId xmlns:a16="http://schemas.microsoft.com/office/drawing/2014/main" id="{FAAFFF0C-2835-4C8C-961B-1458DF4A2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D7C38A8-95A5-44F9-9FB1-6F5D8312B46A}" type="slidenum">
              <a:rPr lang="en-US" altLang="en-US"/>
              <a:t>18</a:t>
            </a:fld>
            <a:endParaRPr lang="en-US" altLang="en-US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47DF049B-282B-460C-86D2-96A4E45FC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  <p:extLst>
      <p:ext uri="{BB962C8B-B14F-4D97-AF65-F5344CB8AC3E}">
        <p14:creationId xmlns:p14="http://schemas.microsoft.com/office/powerpoint/2010/main" val="277590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Rectangle 2">
            <a:extLst>
              <a:ext uri="{FF2B5EF4-FFF2-40B4-BE49-F238E27FC236}">
                <a16:creationId xmlns:a16="http://schemas.microsoft.com/office/drawing/2014/main" id="{99E6A923-D460-4E58-A017-62BEC96D37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040384A-9734-4AF2-BB6C-06C396F49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meisten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nicht-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cornealen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Gewebe heilen durch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fibrovaskuläre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 Proliferation. Die Hornhaut kann jedoch nicht auf diese Weise heilen, da sie avaskulär ist. Stattdessen heilt die Hornhaut durch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Fibrose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Die Wundheilung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im Stroma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wird durch einen Zustrom von Neutrophilen eingeleitet. Neutrophile säubern die Wunde mit Kollagenasen, die als </a:t>
            </a:r>
            <a:r>
              <a:rPr lang="en-US" sz="1200" i="1" dirty="0" err="1">
                <a:solidFill>
                  <a:schemeClr val="bg1">
                    <a:lumMod val="75000"/>
                  </a:schemeClr>
                </a:solidFill>
              </a:rPr>
              <a:t>Matrix-Metalloproteinasen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(MMPs) bekannt sind. 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Sobald die Wunde gereinigt ist, wird Kollagen von aktivierten </a:t>
            </a:r>
            <a:r>
              <a:rPr lang="en-US" sz="1200" dirty="0" err="1">
                <a:solidFill>
                  <a:schemeClr val="bg1">
                    <a:lumMod val="75000"/>
                  </a:schemeClr>
                </a:solidFill>
              </a:rPr>
              <a:t>Keratozyten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, die sich wie Fibroblasten verhalten, über die Wunde verteilt.</a:t>
            </a:r>
          </a:p>
          <a:p>
            <a:pPr eaLnBrk="1" hangingPunct="1">
              <a:defRPr/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Eine erfolgreiche Stroma-Heilung erfordert das Vorhandensein von Epithel, das Wachstumsfaktoren freisetzt, die für den Abschluss der Heilung notwendig sind.</a:t>
            </a:r>
          </a:p>
        </p:txBody>
      </p:sp>
      <p:sp>
        <p:nvSpPr>
          <p:cNvPr id="18444" name="Text Box 5">
            <a:extLst>
              <a:ext uri="{FF2B5EF4-FFF2-40B4-BE49-F238E27FC236}">
                <a16:creationId xmlns:a16="http://schemas.microsoft.com/office/drawing/2014/main" id="{C7E59F9B-5FE6-48E5-BACF-2F52D0011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100" y="2738437"/>
            <a:ext cx="6781800" cy="206210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3333FF"/>
                </a:solidFill>
              </a:rPr>
              <a:t>Wie verhält es sich mit Endothelwunden? Wie heilen diese?</a:t>
            </a:r>
          </a:p>
          <a:p>
            <a:pPr eaLnBrk="1" hangingPunct="1"/>
            <a:r>
              <a:rPr lang="en-US" altLang="en-US" sz="1200" dirty="0">
                <a:solidFill>
                  <a:srgbClr val="3333FF"/>
                </a:solidFill>
              </a:rPr>
              <a:t>Hauptsächlich durch Vergrößerung und Migration der Endothelzellen, um die Wunde zu bedecken</a:t>
            </a:r>
          </a:p>
          <a:p>
            <a:pPr eaLnBrk="1" hangingPunct="1"/>
            <a:endParaRPr lang="en-US" altLang="en-US" sz="1600" dirty="0">
              <a:solidFill>
                <a:srgbClr val="3333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3333FF"/>
                </a:solidFill>
              </a:rPr>
              <a:t>Welche Rolle spielt die Endothelproliferation bei der Wundheilung?</a:t>
            </a:r>
          </a:p>
          <a:p>
            <a:pPr eaLnBrk="1" hangingPunct="1"/>
            <a:r>
              <a:rPr lang="en-US" altLang="en-US" sz="1200" dirty="0">
                <a:solidFill>
                  <a:srgbClr val="3333FF"/>
                </a:solidFill>
              </a:rPr>
              <a:t>Das hängt davon ab, welches Buch Sie zu Rate ziehen. Laut dem </a:t>
            </a:r>
            <a:r>
              <a:rPr lang="en-US" altLang="en-US" sz="1200" i="1" dirty="0">
                <a:solidFill>
                  <a:srgbClr val="3333FF"/>
                </a:solidFill>
              </a:rPr>
              <a:t>Cornea</a:t>
            </a:r>
            <a:r>
              <a:rPr lang="en-US" altLang="en-US" sz="1200" dirty="0">
                <a:solidFill>
                  <a:srgbClr val="3333FF"/>
                </a:solidFill>
              </a:rPr>
              <a:t>-Buch „proliferieren menschliche Hornhautendothelzellen </a:t>
            </a:r>
            <a:r>
              <a:rPr lang="en-US" altLang="en-US" sz="1200" i="1" dirty="0">
                <a:solidFill>
                  <a:srgbClr val="3333FF"/>
                </a:solidFill>
              </a:rPr>
              <a:t>in vivo </a:t>
            </a:r>
            <a:r>
              <a:rPr lang="en-US" altLang="en-US" sz="1200" dirty="0">
                <a:solidFill>
                  <a:srgbClr val="3333FF"/>
                </a:solidFill>
              </a:rPr>
              <a:t>nicht</a:t>
            </a:r>
            <a:r>
              <a:rPr lang="en-US" altLang="en-US" sz="1200" i="1" dirty="0">
                <a:solidFill>
                  <a:srgbClr val="3333FF"/>
                </a:solidFill>
              </a:rPr>
              <a:t>“. </a:t>
            </a:r>
            <a:r>
              <a:rPr lang="en-US" altLang="en-US" sz="1200" dirty="0">
                <a:solidFill>
                  <a:srgbClr val="3333FF"/>
                </a:solidFill>
              </a:rPr>
              <a:t>Dem </a:t>
            </a:r>
            <a:r>
              <a:rPr lang="en-US" altLang="en-US" sz="1200" i="1" dirty="0">
                <a:solidFill>
                  <a:srgbClr val="3333FF"/>
                </a:solidFill>
              </a:rPr>
              <a:t>Path</a:t>
            </a:r>
            <a:r>
              <a:rPr lang="en-US" altLang="en-US" sz="1200" dirty="0">
                <a:solidFill>
                  <a:srgbClr val="3333FF"/>
                </a:solidFill>
              </a:rPr>
              <a:t>-Buch zufolge werden jedoch „einige wenige [Endothel-]Zellen durch mitotische Aktivität ersetzt“. Caveat emptor.</a:t>
            </a:r>
          </a:p>
        </p:txBody>
      </p:sp>
      <p:sp>
        <p:nvSpPr>
          <p:cNvPr id="18445" name="Slide Number Placeholder 2">
            <a:extLst>
              <a:ext uri="{FF2B5EF4-FFF2-40B4-BE49-F238E27FC236}">
                <a16:creationId xmlns:a16="http://schemas.microsoft.com/office/drawing/2014/main" id="{FAAFFF0C-2835-4C8C-961B-1458DF4A2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D7C38A8-95A5-44F9-9FB1-6F5D8312B46A}" type="slidenum">
              <a:rPr lang="en-US" altLang="en-US"/>
              <a:t>19</a:t>
            </a:fld>
            <a:endParaRPr lang="en-US" altLang="en-US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47DF049B-282B-460C-86D2-96A4E45FC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  <p:extLst>
      <p:ext uri="{BB962C8B-B14F-4D97-AF65-F5344CB8AC3E}">
        <p14:creationId xmlns:p14="http://schemas.microsoft.com/office/powerpoint/2010/main" val="316323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AA587C-2075-4008-93E6-9C63CCF3D540}"/>
              </a:ext>
            </a:extLst>
          </p:cNvPr>
          <p:cNvSpPr/>
          <p:nvPr/>
        </p:nvSpPr>
        <p:spPr>
          <a:xfrm>
            <a:off x="3962400" y="1306043"/>
            <a:ext cx="3352800" cy="381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04ECA85-F64A-495D-B241-CBB54911D3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5596F3C2-0704-4913-8BAB-B655C430DE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Gewebe</a:t>
            </a:r>
            <a:r>
              <a:rPr lang="en-US" altLang="en-US" sz="1200" dirty="0"/>
              <a:t>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</a:t>
            </a:r>
          </a:p>
        </p:txBody>
      </p:sp>
      <p:sp>
        <p:nvSpPr>
          <p:cNvPr id="4102" name="Slide Number Placeholder 2">
            <a:extLst>
              <a:ext uri="{FF2B5EF4-FFF2-40B4-BE49-F238E27FC236}">
                <a16:creationId xmlns:a16="http://schemas.microsoft.com/office/drawing/2014/main" id="{484465E9-983D-47F7-9F28-7212FC22D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EA8D740-1B7B-4988-B351-790791CF0DDD}" type="slidenum">
              <a:rPr lang="en-US" altLang="en-US"/>
              <a:t>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1AC20802-D427-47D8-8CF3-D06429D3C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1CF98444-2209-494A-AE76-803C99340D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8E19DAA-CEB8-4517-8C84-D105718975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Gewebe</a:t>
            </a:r>
            <a:r>
              <a:rPr lang="en-US" altLang="en-US" sz="1200" i="1" dirty="0"/>
              <a:t> </a:t>
            </a:r>
            <a:r>
              <a:rPr lang="en-US" altLang="en-US" sz="1200" dirty="0"/>
              <a:t>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3333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3333FF"/>
                </a:solidFill>
              </a:rPr>
              <a:t>Fibrose</a:t>
            </a:r>
            <a:r>
              <a:rPr lang="en-US" altLang="en-US" sz="1200" dirty="0"/>
              <a:t>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61F170-0E01-4761-8F76-35E99B1667D2}"/>
              </a:ext>
            </a:extLst>
          </p:cNvPr>
          <p:cNvSpPr/>
          <p:nvPr/>
        </p:nvSpPr>
        <p:spPr>
          <a:xfrm>
            <a:off x="5410200" y="1562100"/>
            <a:ext cx="990600" cy="381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128" name="Slide Number Placeholder 2">
            <a:extLst>
              <a:ext uri="{FF2B5EF4-FFF2-40B4-BE49-F238E27FC236}">
                <a16:creationId xmlns:a16="http://schemas.microsoft.com/office/drawing/2014/main" id="{7461F2C1-2F91-4AD0-B5C3-C031DA018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1D4104-BFF3-4501-9B74-6EF5A48972A0}" type="slidenum">
              <a:rPr lang="en-US" altLang="en-US"/>
              <a:t>3</a:t>
            </a:fld>
            <a:endParaRPr lang="en-US" altLang="en-US"/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EF72AD89-1CC1-45AC-8FDF-D27C22698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D3F3E2-A7D0-4DA9-9C94-03F189DE2595}"/>
              </a:ext>
            </a:extLst>
          </p:cNvPr>
          <p:cNvSpPr/>
          <p:nvPr/>
        </p:nvSpPr>
        <p:spPr>
          <a:xfrm>
            <a:off x="1981200" y="1582737"/>
            <a:ext cx="685800" cy="3603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>
            <a:extLst>
              <a:ext uri="{FF2B5EF4-FFF2-40B4-BE49-F238E27FC236}">
                <a16:creationId xmlns:a16="http://schemas.microsoft.com/office/drawing/2014/main" id="{C3968CB0-7C90-4CF3-91A1-733BFB7C3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6150" name="Rectangle 3">
            <a:extLst>
              <a:ext uri="{FF2B5EF4-FFF2-40B4-BE49-F238E27FC236}">
                <a16:creationId xmlns:a16="http://schemas.microsoft.com/office/drawing/2014/main" id="{EE543F33-1D8A-47B6-91F6-67E97FF4C5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Gewebe</a:t>
            </a:r>
            <a:r>
              <a:rPr lang="en-US" altLang="en-US" sz="1200" i="1" dirty="0"/>
              <a:t> </a:t>
            </a:r>
            <a:r>
              <a:rPr lang="en-US" altLang="en-US" sz="1200" dirty="0"/>
              <a:t>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</p:txBody>
      </p:sp>
      <p:sp>
        <p:nvSpPr>
          <p:cNvPr id="6152" name="Slide Number Placeholder 2">
            <a:extLst>
              <a:ext uri="{FF2B5EF4-FFF2-40B4-BE49-F238E27FC236}">
                <a16:creationId xmlns:a16="http://schemas.microsoft.com/office/drawing/2014/main" id="{05790139-67FF-49B2-AA3C-1981C90C7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6627EEA-62A8-4B5B-9C6D-8328CFC847A9}" type="slidenum">
              <a:rPr lang="en-US" altLang="en-US"/>
              <a:t>4</a:t>
            </a:fld>
            <a:endParaRPr lang="en-US" altLang="en-US"/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B4D01024-435E-42B3-8C02-1017B4E29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>
            <a:extLst>
              <a:ext uri="{FF2B5EF4-FFF2-40B4-BE49-F238E27FC236}">
                <a16:creationId xmlns:a16="http://schemas.microsoft.com/office/drawing/2014/main" id="{F739994C-AF8B-4C08-ABD4-8188808CDF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7174" name="Rectangle 3">
            <a:extLst>
              <a:ext uri="{FF2B5EF4-FFF2-40B4-BE49-F238E27FC236}">
                <a16:creationId xmlns:a16="http://schemas.microsoft.com/office/drawing/2014/main" id="{49345B68-F774-4B01-AA46-B30ADA21E9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Gewebe</a:t>
            </a:r>
            <a:r>
              <a:rPr lang="en-US" altLang="en-US" sz="1200" dirty="0"/>
              <a:t>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  <a:p>
            <a:pPr eaLnBrk="1" hangingPunct="1"/>
            <a:r>
              <a:rPr lang="en-US" altLang="en-US" sz="1200" dirty="0"/>
              <a:t>Die Wundheilung </a:t>
            </a:r>
            <a:r>
              <a:rPr lang="en-US" altLang="en-US" sz="1200" i="1" dirty="0"/>
              <a:t>im Stroma </a:t>
            </a:r>
            <a:r>
              <a:rPr lang="en-US" altLang="en-US" sz="1200" dirty="0"/>
              <a:t>wird durch einen Zustrom von </a:t>
            </a:r>
            <a:r>
              <a:rPr lang="en-US" altLang="en-US" sz="1200" dirty="0">
                <a:solidFill>
                  <a:srgbClr val="3333FF"/>
                </a:solidFill>
              </a:rPr>
              <a:t>Neutrophilen</a:t>
            </a:r>
            <a:r>
              <a:rPr lang="en-US" altLang="en-US" sz="1200" dirty="0"/>
              <a:t> eingeleitet</a:t>
            </a:r>
            <a:r>
              <a:rPr lang="en-US" altLang="en-US" sz="1200" dirty="0">
                <a:solidFill>
                  <a:srgbClr val="3333FF"/>
                </a:solidFill>
              </a:rPr>
              <a:t>.</a:t>
            </a:r>
            <a:r>
              <a:rPr lang="en-US" altLang="en-US" sz="1200" dirty="0"/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29DE26-B7EC-4F69-A885-5A78E32C0FB8}"/>
              </a:ext>
            </a:extLst>
          </p:cNvPr>
          <p:cNvSpPr/>
          <p:nvPr/>
        </p:nvSpPr>
        <p:spPr>
          <a:xfrm>
            <a:off x="4254500" y="1778000"/>
            <a:ext cx="1231900" cy="228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</a:rPr>
              <a:t>Immunzelltyp</a:t>
            </a:r>
          </a:p>
        </p:txBody>
      </p:sp>
      <p:sp>
        <p:nvSpPr>
          <p:cNvPr id="7177" name="Slide Number Placeholder 2">
            <a:extLst>
              <a:ext uri="{FF2B5EF4-FFF2-40B4-BE49-F238E27FC236}">
                <a16:creationId xmlns:a16="http://schemas.microsoft.com/office/drawing/2014/main" id="{8634D61C-C3C1-481F-95B7-A4ABA9F50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DCA870-C0ED-4018-9702-DA5C2C8B7589}" type="slidenum">
              <a:rPr lang="en-US" altLang="en-US"/>
              <a:t>5</a:t>
            </a:fld>
            <a:endParaRPr lang="en-US" altLang="en-US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D87C637-0F5E-4F79-9328-E5CEDAC22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2">
            <a:extLst>
              <a:ext uri="{FF2B5EF4-FFF2-40B4-BE49-F238E27FC236}">
                <a16:creationId xmlns:a16="http://schemas.microsoft.com/office/drawing/2014/main" id="{3DB33C89-B8AD-4FA1-B367-5D6CADC01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A</a:t>
            </a:r>
          </a:p>
        </p:txBody>
      </p:sp>
      <p:sp>
        <p:nvSpPr>
          <p:cNvPr id="8199" name="Rectangle 3">
            <a:extLst>
              <a:ext uri="{FF2B5EF4-FFF2-40B4-BE49-F238E27FC236}">
                <a16:creationId xmlns:a16="http://schemas.microsoft.com/office/drawing/2014/main" id="{65CC10E7-6831-492D-9690-5F84EDC9D9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Gewebe</a:t>
            </a:r>
            <a:r>
              <a:rPr lang="en-US" altLang="en-US" sz="1200" dirty="0"/>
              <a:t>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  <a:p>
            <a:pPr eaLnBrk="1" hangingPunct="1"/>
            <a:r>
              <a:rPr lang="en-US" altLang="en-US" sz="1200" dirty="0"/>
              <a:t>Die Wundheilung </a:t>
            </a:r>
            <a:r>
              <a:rPr lang="en-US" altLang="en-US" sz="1200" i="1" dirty="0"/>
              <a:t>im Stroma </a:t>
            </a:r>
            <a:r>
              <a:rPr lang="en-US" altLang="en-US" sz="1200" dirty="0"/>
              <a:t>wird durch einen Zustrom von </a:t>
            </a:r>
            <a:r>
              <a:rPr lang="en-US" altLang="en-US" sz="1200" dirty="0">
                <a:solidFill>
                  <a:srgbClr val="0000FF"/>
                </a:solidFill>
              </a:rPr>
              <a:t>Neutrophilen</a:t>
            </a:r>
            <a:r>
              <a:rPr lang="en-US" altLang="en-US" sz="1200" dirty="0"/>
              <a:t> eingeleitet</a:t>
            </a:r>
            <a:r>
              <a:rPr lang="en-US" altLang="en-US" sz="1200" dirty="0">
                <a:solidFill>
                  <a:srgbClr val="3333FF"/>
                </a:solidFill>
              </a:rPr>
              <a:t>.</a:t>
            </a:r>
            <a:r>
              <a:rPr lang="en-US" altLang="en-US" sz="1200" dirty="0"/>
              <a:t> </a:t>
            </a:r>
          </a:p>
        </p:txBody>
      </p:sp>
      <p:sp>
        <p:nvSpPr>
          <p:cNvPr id="8201" name="Slide Number Placeholder 2">
            <a:extLst>
              <a:ext uri="{FF2B5EF4-FFF2-40B4-BE49-F238E27FC236}">
                <a16:creationId xmlns:a16="http://schemas.microsoft.com/office/drawing/2014/main" id="{49C5FC83-FCC5-479F-A19C-68CDD1A89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4D9A6AC-17CD-4573-BDAE-AA173D7CA4F0}" type="slidenum">
              <a:rPr lang="en-US" altLang="en-US"/>
              <a:t>6</a:t>
            </a:fld>
            <a:endParaRPr lang="en-US" altLang="en-US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B172E9C-85EF-438E-9FB9-6E6EB04C4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2">
            <a:extLst>
              <a:ext uri="{FF2B5EF4-FFF2-40B4-BE49-F238E27FC236}">
                <a16:creationId xmlns:a16="http://schemas.microsoft.com/office/drawing/2014/main" id="{3DB33C89-B8AD-4FA1-B367-5D6CADC01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F</a:t>
            </a:r>
          </a:p>
        </p:txBody>
      </p:sp>
      <p:sp>
        <p:nvSpPr>
          <p:cNvPr id="8199" name="Rectangle 3">
            <a:extLst>
              <a:ext uri="{FF2B5EF4-FFF2-40B4-BE49-F238E27FC236}">
                <a16:creationId xmlns:a16="http://schemas.microsoft.com/office/drawing/2014/main" id="{65CC10E7-6831-492D-9690-5F84EDC9D9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Die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meisten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nicht-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cornealen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Gewebe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heilen durch fibrovaskuläre Proliferation. Die Hornhaut kann jedoch nicht auf diese Weise heilen, da sie avaskulär ist. Stattdessen heilt die Hornhaut durch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Fibrose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Die Wundheilung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im Stroma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wird durch </a:t>
            </a:r>
            <a:r>
              <a:rPr lang="en-US" altLang="en-US" sz="1200" u="sng" dirty="0"/>
              <a:t>einen Zustrom von </a:t>
            </a:r>
            <a:r>
              <a:rPr lang="en-US" altLang="en-US" sz="1200" u="sng" dirty="0">
                <a:solidFill>
                  <a:srgbClr val="0000FF"/>
                </a:solidFill>
              </a:rPr>
              <a:t>Neutrophilen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eingeleitet</a:t>
            </a:r>
            <a:r>
              <a:rPr lang="en-US" altLang="en-US" sz="1200" u="sng" dirty="0">
                <a:solidFill>
                  <a:srgbClr val="3333FF"/>
                </a:solidFill>
              </a:rPr>
              <a:t>.</a:t>
            </a:r>
            <a:r>
              <a:rPr lang="en-US" altLang="en-US" sz="1200" u="sng" dirty="0"/>
              <a:t> </a:t>
            </a:r>
          </a:p>
        </p:txBody>
      </p:sp>
      <p:sp>
        <p:nvSpPr>
          <p:cNvPr id="8201" name="Slide Number Placeholder 2">
            <a:extLst>
              <a:ext uri="{FF2B5EF4-FFF2-40B4-BE49-F238E27FC236}">
                <a16:creationId xmlns:a16="http://schemas.microsoft.com/office/drawing/2014/main" id="{49C5FC83-FCC5-479F-A19C-68CDD1A89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4D9A6AC-17CD-4573-BDAE-AA173D7CA4F0}" type="slidenum">
              <a:rPr lang="en-US" altLang="en-US"/>
              <a:t>7</a:t>
            </a:fld>
            <a:endParaRPr lang="en-US" altLang="en-US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B172E9C-85EF-438E-9FB9-6E6EB04C4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461745-EAB2-44E2-81F9-DF0F27D4DC75}"/>
              </a:ext>
            </a:extLst>
          </p:cNvPr>
          <p:cNvSpPr txBox="1"/>
          <p:nvPr/>
        </p:nvSpPr>
        <p:spPr>
          <a:xfrm>
            <a:off x="5120242" y="3169949"/>
            <a:ext cx="3627916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gelangen Neutrophile zur Wunde?</a:t>
            </a:r>
          </a:p>
          <a:p>
            <a:r>
              <a:rPr lang="en-US" sz="1200" dirty="0">
                <a:solidFill>
                  <a:srgbClr val="FFFF00"/>
                </a:solidFill>
              </a:rPr>
              <a:t>Über den Tränenfilm</a:t>
            </a:r>
          </a:p>
        </p:txBody>
      </p:sp>
    </p:spTree>
    <p:extLst>
      <p:ext uri="{BB962C8B-B14F-4D97-AF65-F5344CB8AC3E}">
        <p14:creationId xmlns:p14="http://schemas.microsoft.com/office/powerpoint/2010/main" val="1009852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2">
            <a:extLst>
              <a:ext uri="{FF2B5EF4-FFF2-40B4-BE49-F238E27FC236}">
                <a16:creationId xmlns:a16="http://schemas.microsoft.com/office/drawing/2014/main" id="{3DB33C89-B8AD-4FA1-B367-5D6CADC01F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 dirty="0"/>
              <a:t>A</a:t>
            </a:r>
          </a:p>
        </p:txBody>
      </p:sp>
      <p:sp>
        <p:nvSpPr>
          <p:cNvPr id="8199" name="Rectangle 3">
            <a:extLst>
              <a:ext uri="{FF2B5EF4-FFF2-40B4-BE49-F238E27FC236}">
                <a16:creationId xmlns:a16="http://schemas.microsoft.com/office/drawing/2014/main" id="{65CC10E7-6831-492D-9690-5F84EDC9D9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Die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meisten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nicht-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cornealen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Gewebe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heilen durch fibrovaskuläre Proliferation. Die Hornhaut kann jedoch nicht auf diese Weise heilen, da sie avaskulär ist. Stattdessen heilt die Hornhaut durch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Fibrose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Die Wundheilung 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im Stroma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wird durch </a:t>
            </a:r>
            <a:r>
              <a:rPr lang="en-US" altLang="en-US" sz="1200" u="sng" dirty="0"/>
              <a:t>einen Zustrom von </a:t>
            </a:r>
            <a:r>
              <a:rPr lang="en-US" altLang="en-US" sz="1200" u="sng" dirty="0">
                <a:solidFill>
                  <a:srgbClr val="0000FF"/>
                </a:solidFill>
              </a:rPr>
              <a:t>Neutrophilen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eingeleitet</a:t>
            </a:r>
            <a:r>
              <a:rPr lang="en-US" altLang="en-US" sz="1200" u="sng" dirty="0">
                <a:solidFill>
                  <a:srgbClr val="3333FF"/>
                </a:solidFill>
              </a:rPr>
              <a:t>.</a:t>
            </a:r>
            <a:r>
              <a:rPr lang="en-US" altLang="en-US" sz="1200" u="sng" dirty="0"/>
              <a:t> </a:t>
            </a:r>
          </a:p>
        </p:txBody>
      </p:sp>
      <p:sp>
        <p:nvSpPr>
          <p:cNvPr id="8201" name="Slide Number Placeholder 2">
            <a:extLst>
              <a:ext uri="{FF2B5EF4-FFF2-40B4-BE49-F238E27FC236}">
                <a16:creationId xmlns:a16="http://schemas.microsoft.com/office/drawing/2014/main" id="{49C5FC83-FCC5-479F-A19C-68CDD1A89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4D9A6AC-17CD-4573-BDAE-AA173D7CA4F0}" type="slidenum">
              <a:rPr lang="en-US" altLang="en-US"/>
              <a:t>8</a:t>
            </a:fld>
            <a:endParaRPr lang="en-US" altLang="en-US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B172E9C-85EF-438E-9FB9-6E6EB04C4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461745-EAB2-44E2-81F9-DF0F27D4DC75}"/>
              </a:ext>
            </a:extLst>
          </p:cNvPr>
          <p:cNvSpPr txBox="1"/>
          <p:nvPr/>
        </p:nvSpPr>
        <p:spPr>
          <a:xfrm>
            <a:off x="5120242" y="3169949"/>
            <a:ext cx="3627916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gelangen Neutrophile zur Wunde?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Über den Tränenfilm</a:t>
            </a:r>
          </a:p>
        </p:txBody>
      </p:sp>
    </p:spTree>
    <p:extLst>
      <p:ext uri="{BB962C8B-B14F-4D97-AF65-F5344CB8AC3E}">
        <p14:creationId xmlns:p14="http://schemas.microsoft.com/office/powerpoint/2010/main" val="4148369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2">
            <a:extLst>
              <a:ext uri="{FF2B5EF4-FFF2-40B4-BE49-F238E27FC236}">
                <a16:creationId xmlns:a16="http://schemas.microsoft.com/office/drawing/2014/main" id="{5F6FDEAA-7108-41DD-8801-383A563645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5962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800"/>
              <a:t>F</a:t>
            </a:r>
          </a:p>
        </p:txBody>
      </p:sp>
      <p:sp>
        <p:nvSpPr>
          <p:cNvPr id="9223" name="Rectangle 3">
            <a:extLst>
              <a:ext uri="{FF2B5EF4-FFF2-40B4-BE49-F238E27FC236}">
                <a16:creationId xmlns:a16="http://schemas.microsoft.com/office/drawing/2014/main" id="{0ACFC475-2167-4E2F-BD8E-F9737A6BF9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833937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/>
              <a:t>Die </a:t>
            </a:r>
            <a:r>
              <a:rPr lang="en-US" altLang="en-US" sz="1200" dirty="0" err="1"/>
              <a:t>meisten</a:t>
            </a:r>
            <a:r>
              <a:rPr lang="en-US" altLang="en-US" sz="1200" dirty="0"/>
              <a:t> nicht-</a:t>
            </a:r>
            <a:r>
              <a:rPr lang="en-US" altLang="en-US" sz="1200" dirty="0" err="1"/>
              <a:t>cornealen</a:t>
            </a:r>
            <a:r>
              <a:rPr lang="en-US" altLang="en-US" sz="1200" i="1" dirty="0"/>
              <a:t> </a:t>
            </a:r>
            <a:r>
              <a:rPr lang="en-US" altLang="en-US" sz="1200" dirty="0"/>
              <a:t>Gewebe heilen durch </a:t>
            </a:r>
            <a:r>
              <a:rPr lang="en-US" altLang="en-US" sz="1200" dirty="0">
                <a:solidFill>
                  <a:srgbClr val="0000FF"/>
                </a:solidFill>
              </a:rPr>
              <a:t>fibrovaskuläre Proliferation</a:t>
            </a:r>
            <a:r>
              <a:rPr lang="en-US" altLang="en-US" sz="1200" dirty="0"/>
              <a:t>. Die Hornhaut kann jedoch nicht auf diese Weise heilen, da sie </a:t>
            </a:r>
            <a:r>
              <a:rPr lang="en-US" altLang="en-US" sz="1200" dirty="0">
                <a:solidFill>
                  <a:srgbClr val="0000FF"/>
                </a:solidFill>
              </a:rPr>
              <a:t>avaskulär</a:t>
            </a:r>
            <a:r>
              <a:rPr lang="en-US" altLang="en-US" sz="1200" dirty="0"/>
              <a:t> ist. Stattdessen heilt die Hornhaut durch </a:t>
            </a:r>
            <a:r>
              <a:rPr lang="en-US" altLang="en-US" sz="1200" i="1" dirty="0">
                <a:solidFill>
                  <a:srgbClr val="0000FF"/>
                </a:solidFill>
              </a:rPr>
              <a:t>Fibrose</a:t>
            </a:r>
            <a:r>
              <a:rPr lang="en-US" altLang="en-US" sz="1200" dirty="0"/>
              <a:t>. </a:t>
            </a:r>
          </a:p>
          <a:p>
            <a:pPr eaLnBrk="1" hangingPunct="1"/>
            <a:r>
              <a:rPr lang="en-US" altLang="en-US" sz="1200" dirty="0"/>
              <a:t>Die Wundheilung </a:t>
            </a:r>
            <a:r>
              <a:rPr lang="en-US" altLang="en-US" sz="1200" i="1" dirty="0"/>
              <a:t>im Stroma </a:t>
            </a:r>
            <a:r>
              <a:rPr lang="en-US" altLang="en-US" sz="1200" dirty="0"/>
              <a:t>wird durch einen Zustrom von </a:t>
            </a:r>
            <a:r>
              <a:rPr lang="en-US" altLang="en-US" sz="1200" dirty="0">
                <a:solidFill>
                  <a:srgbClr val="0000FF"/>
                </a:solidFill>
              </a:rPr>
              <a:t>Neutrophilen</a:t>
            </a:r>
            <a:r>
              <a:rPr lang="en-US" altLang="en-US" sz="1200" dirty="0"/>
              <a:t> eingeleitet</a:t>
            </a:r>
            <a:r>
              <a:rPr lang="en-US" altLang="en-US" sz="1200" dirty="0">
                <a:solidFill>
                  <a:srgbClr val="3333FF"/>
                </a:solidFill>
              </a:rPr>
              <a:t>. </a:t>
            </a:r>
            <a:r>
              <a:rPr lang="en-US" altLang="en-US" sz="1200" dirty="0"/>
              <a:t>Neutrophile säubern die Wunde mit Kollagenasen, die als </a:t>
            </a:r>
            <a:r>
              <a:rPr lang="en-US" altLang="en-US" sz="1200" i="1" dirty="0">
                <a:solidFill>
                  <a:srgbClr val="0000FF"/>
                </a:solidFill>
              </a:rPr>
              <a:t>Matrix-Metalloproteinasen </a:t>
            </a:r>
            <a:r>
              <a:rPr lang="en-US" altLang="en-US" sz="1200" dirty="0">
                <a:solidFill>
                  <a:srgbClr val="0000FF"/>
                </a:solidFill>
              </a:rPr>
              <a:t>(MMPs) </a:t>
            </a:r>
            <a:r>
              <a:rPr lang="en-US" altLang="en-US" sz="1200" dirty="0"/>
              <a:t>bekannt sind</a:t>
            </a:r>
            <a:r>
              <a:rPr lang="en-US" altLang="en-US" sz="1200" dirty="0">
                <a:solidFill>
                  <a:srgbClr val="0000FF"/>
                </a:solidFill>
              </a:rPr>
              <a:t>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E460FC-CB1A-43AD-BB1C-7EB6A8FE457B}"/>
              </a:ext>
            </a:extLst>
          </p:cNvPr>
          <p:cNvSpPr/>
          <p:nvPr/>
        </p:nvSpPr>
        <p:spPr>
          <a:xfrm>
            <a:off x="685800" y="3233737"/>
            <a:ext cx="4419600" cy="381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anchor="ctr"/>
          <a:lstStyle/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</a:rPr>
              <a:t>zwei Wörter und ihre dreistellige Abkürzung</a:t>
            </a:r>
          </a:p>
        </p:txBody>
      </p:sp>
      <p:sp>
        <p:nvSpPr>
          <p:cNvPr id="9226" name="Slide Number Placeholder 2">
            <a:extLst>
              <a:ext uri="{FF2B5EF4-FFF2-40B4-BE49-F238E27FC236}">
                <a16:creationId xmlns:a16="http://schemas.microsoft.com/office/drawing/2014/main" id="{5042DCC4-C46C-4A0E-AAE6-A94CF3E4F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9891ACB-C591-46C8-8CDD-04D1054917B7}" type="slidenum">
              <a:rPr lang="en-US" altLang="en-US"/>
              <a:t>9</a:t>
            </a:fld>
            <a:endParaRPr lang="en-US" altLang="en-US"/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19B9F74A-7D29-4CA3-8539-1CCF5370D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265" y="381000"/>
            <a:ext cx="3073470" cy="4001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i="1">
                <a:solidFill>
                  <a:srgbClr val="0000FF"/>
                </a:solidFill>
              </a:rPr>
              <a:t>Wundheilung der Hornhaut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1682</Words>
  <Application>Microsoft Office PowerPoint</Application>
  <PresentationFormat>Bildschirmpräsentation (4:3)</PresentationFormat>
  <Paragraphs>138</Paragraphs>
  <Slides>19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Network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F</vt:lpstr>
      <vt:lpstr>A</vt:lpstr>
      <vt:lpstr>PowerPoint-Präsentation</vt:lpstr>
      <vt:lpstr>F</vt:lpstr>
      <vt:lpstr>A</vt:lpstr>
      <vt:lpstr>F</vt:lpstr>
      <vt:lpstr>A</vt:lpstr>
      <vt:lpstr>F</vt:lpstr>
      <vt:lpstr>A</vt:lpstr>
    </vt:vector>
  </TitlesOfParts>
  <Company>LSU Health Sciences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Flynn</dc:creator>
  <cp:keywords>, docId:AFE7C9093858D45E8731F00581DB0116</cp:keywords>
  <cp:lastModifiedBy>Assaf Abdelrahman</cp:lastModifiedBy>
  <cp:revision>18</cp:revision>
  <dcterms:created xsi:type="dcterms:W3CDTF">2008-09-18T16:27:26Z</dcterms:created>
  <dcterms:modified xsi:type="dcterms:W3CDTF">2026-07-23T08:28:17Z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375977-6a8b-49f8-8232-e8eaac98c745_Enabled">
    <vt:lpwstr>true</vt:lpwstr>
  </property>
  <property fmtid="{D5CDD505-2E9C-101B-9397-08002B2CF9AE}" pid="3" name="MSIP_Label_da375977-6a8b-49f8-8232-e8eaac98c745_SetDate">
    <vt:lpwstr>2026-07-13T07:56:54Z</vt:lpwstr>
  </property>
  <property fmtid="{D5CDD505-2E9C-101B-9397-08002B2CF9AE}" pid="4" name="MSIP_Label_da375977-6a8b-49f8-8232-e8eaac98c745_Method">
    <vt:lpwstr>Standard</vt:lpwstr>
  </property>
  <property fmtid="{D5CDD505-2E9C-101B-9397-08002B2CF9AE}" pid="5" name="MSIP_Label_da375977-6a8b-49f8-8232-e8eaac98c745_Name">
    <vt:lpwstr>Intern</vt:lpwstr>
  </property>
  <property fmtid="{D5CDD505-2E9C-101B-9397-08002B2CF9AE}" pid="6" name="MSIP_Label_da375977-6a8b-49f8-8232-e8eaac98c745_SiteId">
    <vt:lpwstr>f3391131-35b6-4b9b-a8e1-f1c8b620c044</vt:lpwstr>
  </property>
  <property fmtid="{D5CDD505-2E9C-101B-9397-08002B2CF9AE}" pid="7" name="MSIP_Label_da375977-6a8b-49f8-8232-e8eaac98c745_ActionId">
    <vt:lpwstr>185b9e47-a4b2-416b-b54d-96005df6e1d9</vt:lpwstr>
  </property>
  <property fmtid="{D5CDD505-2E9C-101B-9397-08002B2CF9AE}" pid="8" name="MSIP_Label_da375977-6a8b-49f8-8232-e8eaac98c745_ContentBits">
    <vt:lpwstr>0</vt:lpwstr>
  </property>
  <property fmtid="{D5CDD505-2E9C-101B-9397-08002B2CF9AE}" pid="9" name="MSIP_Label_da375977-6a8b-49f8-8232-e8eaac98c745_Tag">
    <vt:lpwstr>10, 3, 0, 1</vt:lpwstr>
  </property>
</Properties>
</file>